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58" r:id="rId8"/>
    <p:sldId id="265" r:id="rId9"/>
    <p:sldId id="279" r:id="rId10"/>
    <p:sldId id="264" r:id="rId11"/>
    <p:sldId id="280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7" r:id="rId20"/>
    <p:sldId id="276" r:id="rId21"/>
    <p:sldId id="281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1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2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751CAF-41DB-4EBC-A598-8DECC59941F3}" type="doc">
      <dgm:prSet loTypeId="urn:microsoft.com/office/officeart/2005/8/layout/cycle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1FC1A1-FDCC-47B9-BDCF-4CD6E865A3C8}">
      <dgm:prSet phldrT="[Text]"/>
      <dgm:spPr/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Industry Emissions</a:t>
          </a:r>
          <a:endParaRPr lang="en-US" dirty="0">
            <a:latin typeface="Garamond" panose="02020404030301010803" pitchFamily="18" charset="0"/>
          </a:endParaRPr>
        </a:p>
      </dgm:t>
    </dgm:pt>
    <dgm:pt modelId="{BB16D13B-B183-4753-A666-30E6D6C4C581}" type="parTrans" cxnId="{EFE48F32-E1B5-43F1-B87F-3C71C95A66DF}">
      <dgm:prSet/>
      <dgm:spPr/>
      <dgm:t>
        <a:bodyPr/>
        <a:lstStyle/>
        <a:p>
          <a:endParaRPr lang="en-US"/>
        </a:p>
      </dgm:t>
    </dgm:pt>
    <dgm:pt modelId="{44B5F586-04D4-47A7-883A-1C2584176C54}" type="sibTrans" cxnId="{EFE48F32-E1B5-43F1-B87F-3C71C95A66DF}">
      <dgm:prSet/>
      <dgm:spPr/>
      <dgm:t>
        <a:bodyPr/>
        <a:lstStyle/>
        <a:p>
          <a:endParaRPr lang="en-US"/>
        </a:p>
      </dgm:t>
    </dgm:pt>
    <dgm:pt modelId="{CDAFFB96-7B44-46E2-8EF2-C1884AC43B55}">
      <dgm:prSet phldrT="[Text]"/>
      <dgm:spPr/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PCAQCD Emission Inventory</a:t>
          </a:r>
          <a:endParaRPr lang="en-US" dirty="0">
            <a:latin typeface="Garamond" panose="02020404030301010803" pitchFamily="18" charset="0"/>
          </a:endParaRPr>
        </a:p>
      </dgm:t>
    </dgm:pt>
    <dgm:pt modelId="{2A3A627D-7AEE-43E2-ACD0-4090DAA5E1D0}" type="parTrans" cxnId="{90240C30-50D4-46B9-B2D3-CA30589B552A}">
      <dgm:prSet/>
      <dgm:spPr/>
      <dgm:t>
        <a:bodyPr/>
        <a:lstStyle/>
        <a:p>
          <a:endParaRPr lang="en-US"/>
        </a:p>
      </dgm:t>
    </dgm:pt>
    <dgm:pt modelId="{31D5FC13-6475-4DE0-956A-4CE2DDE6D274}" type="sibTrans" cxnId="{90240C30-50D4-46B9-B2D3-CA30589B552A}">
      <dgm:prSet/>
      <dgm:spPr/>
      <dgm:t>
        <a:bodyPr/>
        <a:lstStyle/>
        <a:p>
          <a:endParaRPr lang="en-US"/>
        </a:p>
      </dgm:t>
    </dgm:pt>
    <dgm:pt modelId="{4BC892C2-C2E4-448A-AB39-2C69E5F48589}">
      <dgm:prSet phldrT="[Text]"/>
      <dgm:spPr/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EPA</a:t>
          </a:r>
          <a:endParaRPr lang="en-US" dirty="0">
            <a:latin typeface="Garamond" panose="02020404030301010803" pitchFamily="18" charset="0"/>
          </a:endParaRPr>
        </a:p>
      </dgm:t>
    </dgm:pt>
    <dgm:pt modelId="{52C87DD2-B9D3-49A1-AE70-BF1AA67E81E0}" type="parTrans" cxnId="{65E7FC67-922C-4272-BA4D-2E81E8BB17ED}">
      <dgm:prSet/>
      <dgm:spPr/>
      <dgm:t>
        <a:bodyPr/>
        <a:lstStyle/>
        <a:p>
          <a:endParaRPr lang="en-US"/>
        </a:p>
      </dgm:t>
    </dgm:pt>
    <dgm:pt modelId="{06E7894A-DAB7-41AF-9AB8-98C82DE5FB8D}" type="sibTrans" cxnId="{65E7FC67-922C-4272-BA4D-2E81E8BB17ED}">
      <dgm:prSet/>
      <dgm:spPr/>
      <dgm:t>
        <a:bodyPr/>
        <a:lstStyle/>
        <a:p>
          <a:endParaRPr lang="en-US"/>
        </a:p>
      </dgm:t>
    </dgm:pt>
    <dgm:pt modelId="{A5B6EAC5-B7CE-4117-BF40-BB64820CE40A}">
      <dgm:prSet phldrT="[Text]"/>
      <dgm:spPr/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PCAQCD</a:t>
          </a:r>
        </a:p>
        <a:p>
          <a:r>
            <a:rPr lang="en-US" dirty="0" smtClean="0">
              <a:latin typeface="Garamond" panose="02020404030301010803" pitchFamily="18" charset="0"/>
            </a:rPr>
            <a:t>Implement SIP</a:t>
          </a:r>
        </a:p>
      </dgm:t>
    </dgm:pt>
    <dgm:pt modelId="{5943B6FC-C23A-4083-859F-C8259D07748C}" type="parTrans" cxnId="{DA3EE5A1-CF5C-434D-81EA-5D889A738CFD}">
      <dgm:prSet/>
      <dgm:spPr/>
      <dgm:t>
        <a:bodyPr/>
        <a:lstStyle/>
        <a:p>
          <a:endParaRPr lang="en-US"/>
        </a:p>
      </dgm:t>
    </dgm:pt>
    <dgm:pt modelId="{D3F81D3B-D5F2-44FE-A2C6-429D77BC6C51}" type="sibTrans" cxnId="{DA3EE5A1-CF5C-434D-81EA-5D889A738CFD}">
      <dgm:prSet/>
      <dgm:spPr/>
      <dgm:t>
        <a:bodyPr/>
        <a:lstStyle/>
        <a:p>
          <a:endParaRPr lang="en-US"/>
        </a:p>
      </dgm:t>
    </dgm:pt>
    <dgm:pt modelId="{A48BE2DF-C763-4052-AE58-4F9B07E84A0E}" type="pres">
      <dgm:prSet presAssocID="{C0751CAF-41DB-4EBC-A598-8DECC59941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01200E-C1D1-43C0-AC4F-58330651BC99}" type="pres">
      <dgm:prSet presAssocID="{891FC1A1-FDCC-47B9-BDCF-4CD6E865A3C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77E62-F171-4F2F-A7D9-E7406B3EDC09}" type="pres">
      <dgm:prSet presAssocID="{891FC1A1-FDCC-47B9-BDCF-4CD6E865A3C8}" presName="spNode" presStyleCnt="0"/>
      <dgm:spPr/>
      <dgm:t>
        <a:bodyPr/>
        <a:lstStyle/>
        <a:p>
          <a:endParaRPr lang="en-US"/>
        </a:p>
      </dgm:t>
    </dgm:pt>
    <dgm:pt modelId="{788D6902-E1CE-4213-9E6D-ED5BD14130BC}" type="pres">
      <dgm:prSet presAssocID="{44B5F586-04D4-47A7-883A-1C2584176C54}" presName="sibTrans" presStyleLbl="sibTrans1D1" presStyleIdx="0" presStyleCnt="4"/>
      <dgm:spPr/>
      <dgm:t>
        <a:bodyPr/>
        <a:lstStyle/>
        <a:p>
          <a:endParaRPr lang="en-US"/>
        </a:p>
      </dgm:t>
    </dgm:pt>
    <dgm:pt modelId="{0AA40D2C-87E9-40A7-A5E2-99C93EB204F6}" type="pres">
      <dgm:prSet presAssocID="{CDAFFB96-7B44-46E2-8EF2-C1884AC43B5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F0A6C-A15E-4CE1-BADB-A5A53A92AC2F}" type="pres">
      <dgm:prSet presAssocID="{CDAFFB96-7B44-46E2-8EF2-C1884AC43B55}" presName="spNode" presStyleCnt="0"/>
      <dgm:spPr/>
      <dgm:t>
        <a:bodyPr/>
        <a:lstStyle/>
        <a:p>
          <a:endParaRPr lang="en-US"/>
        </a:p>
      </dgm:t>
    </dgm:pt>
    <dgm:pt modelId="{D2ACBB23-6184-4C0E-A6DE-D51CBDA3F062}" type="pres">
      <dgm:prSet presAssocID="{31D5FC13-6475-4DE0-956A-4CE2DDE6D27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1E8B7651-8D67-4E21-A551-3EF67661DA65}" type="pres">
      <dgm:prSet presAssocID="{4BC892C2-C2E4-448A-AB39-2C69E5F485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3E94F-9B2F-4063-8679-981573F7B07E}" type="pres">
      <dgm:prSet presAssocID="{4BC892C2-C2E4-448A-AB39-2C69E5F48589}" presName="spNode" presStyleCnt="0"/>
      <dgm:spPr/>
      <dgm:t>
        <a:bodyPr/>
        <a:lstStyle/>
        <a:p>
          <a:endParaRPr lang="en-US"/>
        </a:p>
      </dgm:t>
    </dgm:pt>
    <dgm:pt modelId="{FD6B87CF-4960-4A5A-BDAE-5AB8D0B15098}" type="pres">
      <dgm:prSet presAssocID="{06E7894A-DAB7-41AF-9AB8-98C82DE5FB8D}" presName="sibTrans" presStyleLbl="sibTrans1D1" presStyleIdx="2" presStyleCnt="4"/>
      <dgm:spPr/>
      <dgm:t>
        <a:bodyPr/>
        <a:lstStyle/>
        <a:p>
          <a:endParaRPr lang="en-US"/>
        </a:p>
      </dgm:t>
    </dgm:pt>
    <dgm:pt modelId="{0AB407D5-4F51-4AE5-B806-ECB8F2AEBB88}" type="pres">
      <dgm:prSet presAssocID="{A5B6EAC5-B7CE-4117-BF40-BB64820CE40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7AEFC-58A6-4B00-80FB-2C702F78E601}" type="pres">
      <dgm:prSet presAssocID="{A5B6EAC5-B7CE-4117-BF40-BB64820CE40A}" presName="spNode" presStyleCnt="0"/>
      <dgm:spPr/>
      <dgm:t>
        <a:bodyPr/>
        <a:lstStyle/>
        <a:p>
          <a:endParaRPr lang="en-US"/>
        </a:p>
      </dgm:t>
    </dgm:pt>
    <dgm:pt modelId="{B00B4A01-6CCA-4C8B-9884-FD674746159E}" type="pres">
      <dgm:prSet presAssocID="{D3F81D3B-D5F2-44FE-A2C6-429D77BC6C51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C470A579-2922-4953-81C9-C82DE4BC84A8}" type="presOf" srcId="{A5B6EAC5-B7CE-4117-BF40-BB64820CE40A}" destId="{0AB407D5-4F51-4AE5-B806-ECB8F2AEBB88}" srcOrd="0" destOrd="0" presId="urn:microsoft.com/office/officeart/2005/8/layout/cycle5"/>
    <dgm:cxn modelId="{EABA148D-C2A1-478C-8056-3F2A5E58B4CB}" type="presOf" srcId="{31D5FC13-6475-4DE0-956A-4CE2DDE6D274}" destId="{D2ACBB23-6184-4C0E-A6DE-D51CBDA3F062}" srcOrd="0" destOrd="0" presId="urn:microsoft.com/office/officeart/2005/8/layout/cycle5"/>
    <dgm:cxn modelId="{90240C30-50D4-46B9-B2D3-CA30589B552A}" srcId="{C0751CAF-41DB-4EBC-A598-8DECC59941F3}" destId="{CDAFFB96-7B44-46E2-8EF2-C1884AC43B55}" srcOrd="1" destOrd="0" parTransId="{2A3A627D-7AEE-43E2-ACD0-4090DAA5E1D0}" sibTransId="{31D5FC13-6475-4DE0-956A-4CE2DDE6D274}"/>
    <dgm:cxn modelId="{EFE48F32-E1B5-43F1-B87F-3C71C95A66DF}" srcId="{C0751CAF-41DB-4EBC-A598-8DECC59941F3}" destId="{891FC1A1-FDCC-47B9-BDCF-4CD6E865A3C8}" srcOrd="0" destOrd="0" parTransId="{BB16D13B-B183-4753-A666-30E6D6C4C581}" sibTransId="{44B5F586-04D4-47A7-883A-1C2584176C54}"/>
    <dgm:cxn modelId="{6E12137F-4D91-4517-AFE5-5D25E125A5DA}" type="presOf" srcId="{C0751CAF-41DB-4EBC-A598-8DECC59941F3}" destId="{A48BE2DF-C763-4052-AE58-4F9B07E84A0E}" srcOrd="0" destOrd="0" presId="urn:microsoft.com/office/officeart/2005/8/layout/cycle5"/>
    <dgm:cxn modelId="{CD3B3E23-908E-4CC7-9786-358FCF743C56}" type="presOf" srcId="{06E7894A-DAB7-41AF-9AB8-98C82DE5FB8D}" destId="{FD6B87CF-4960-4A5A-BDAE-5AB8D0B15098}" srcOrd="0" destOrd="0" presId="urn:microsoft.com/office/officeart/2005/8/layout/cycle5"/>
    <dgm:cxn modelId="{7F5A3327-9E6D-4361-91C9-0A72EBC11474}" type="presOf" srcId="{4BC892C2-C2E4-448A-AB39-2C69E5F48589}" destId="{1E8B7651-8D67-4E21-A551-3EF67661DA65}" srcOrd="0" destOrd="0" presId="urn:microsoft.com/office/officeart/2005/8/layout/cycle5"/>
    <dgm:cxn modelId="{DA3EE5A1-CF5C-434D-81EA-5D889A738CFD}" srcId="{C0751CAF-41DB-4EBC-A598-8DECC59941F3}" destId="{A5B6EAC5-B7CE-4117-BF40-BB64820CE40A}" srcOrd="3" destOrd="0" parTransId="{5943B6FC-C23A-4083-859F-C8259D07748C}" sibTransId="{D3F81D3B-D5F2-44FE-A2C6-429D77BC6C51}"/>
    <dgm:cxn modelId="{65E7FC67-922C-4272-BA4D-2E81E8BB17ED}" srcId="{C0751CAF-41DB-4EBC-A598-8DECC59941F3}" destId="{4BC892C2-C2E4-448A-AB39-2C69E5F48589}" srcOrd="2" destOrd="0" parTransId="{52C87DD2-B9D3-49A1-AE70-BF1AA67E81E0}" sibTransId="{06E7894A-DAB7-41AF-9AB8-98C82DE5FB8D}"/>
    <dgm:cxn modelId="{F5980C6A-7DC5-453D-9EB5-496CD751ED77}" type="presOf" srcId="{44B5F586-04D4-47A7-883A-1C2584176C54}" destId="{788D6902-E1CE-4213-9E6D-ED5BD14130BC}" srcOrd="0" destOrd="0" presId="urn:microsoft.com/office/officeart/2005/8/layout/cycle5"/>
    <dgm:cxn modelId="{F70CBFB7-9B97-4BC6-AEFD-0E147242917F}" type="presOf" srcId="{891FC1A1-FDCC-47B9-BDCF-4CD6E865A3C8}" destId="{CC01200E-C1D1-43C0-AC4F-58330651BC99}" srcOrd="0" destOrd="0" presId="urn:microsoft.com/office/officeart/2005/8/layout/cycle5"/>
    <dgm:cxn modelId="{6368227D-CC2C-4C30-BCFB-94B1A9657A1A}" type="presOf" srcId="{CDAFFB96-7B44-46E2-8EF2-C1884AC43B55}" destId="{0AA40D2C-87E9-40A7-A5E2-99C93EB204F6}" srcOrd="0" destOrd="0" presId="urn:microsoft.com/office/officeart/2005/8/layout/cycle5"/>
    <dgm:cxn modelId="{8CAF4DD8-FCDA-4FA2-89A6-BE5C9249705C}" type="presOf" srcId="{D3F81D3B-D5F2-44FE-A2C6-429D77BC6C51}" destId="{B00B4A01-6CCA-4C8B-9884-FD674746159E}" srcOrd="0" destOrd="0" presId="urn:microsoft.com/office/officeart/2005/8/layout/cycle5"/>
    <dgm:cxn modelId="{94BAF1A4-336A-43B3-9305-29CB5D60174C}" type="presParOf" srcId="{A48BE2DF-C763-4052-AE58-4F9B07E84A0E}" destId="{CC01200E-C1D1-43C0-AC4F-58330651BC99}" srcOrd="0" destOrd="0" presId="urn:microsoft.com/office/officeart/2005/8/layout/cycle5"/>
    <dgm:cxn modelId="{C7443EDE-13AD-458F-9E1E-FB46DA106697}" type="presParOf" srcId="{A48BE2DF-C763-4052-AE58-4F9B07E84A0E}" destId="{5A377E62-F171-4F2F-A7D9-E7406B3EDC09}" srcOrd="1" destOrd="0" presId="urn:microsoft.com/office/officeart/2005/8/layout/cycle5"/>
    <dgm:cxn modelId="{32247CD2-185B-497E-807E-073C17925F8E}" type="presParOf" srcId="{A48BE2DF-C763-4052-AE58-4F9B07E84A0E}" destId="{788D6902-E1CE-4213-9E6D-ED5BD14130BC}" srcOrd="2" destOrd="0" presId="urn:microsoft.com/office/officeart/2005/8/layout/cycle5"/>
    <dgm:cxn modelId="{51A9A113-4B09-42D3-9BD6-7110389CAC32}" type="presParOf" srcId="{A48BE2DF-C763-4052-AE58-4F9B07E84A0E}" destId="{0AA40D2C-87E9-40A7-A5E2-99C93EB204F6}" srcOrd="3" destOrd="0" presId="urn:microsoft.com/office/officeart/2005/8/layout/cycle5"/>
    <dgm:cxn modelId="{EE6822B2-210A-43AF-AD77-D665548DC857}" type="presParOf" srcId="{A48BE2DF-C763-4052-AE58-4F9B07E84A0E}" destId="{E03F0A6C-A15E-4CE1-BADB-A5A53A92AC2F}" srcOrd="4" destOrd="0" presId="urn:microsoft.com/office/officeart/2005/8/layout/cycle5"/>
    <dgm:cxn modelId="{E6993946-7D58-4F29-843F-D1CD7CCADBC6}" type="presParOf" srcId="{A48BE2DF-C763-4052-AE58-4F9B07E84A0E}" destId="{D2ACBB23-6184-4C0E-A6DE-D51CBDA3F062}" srcOrd="5" destOrd="0" presId="urn:microsoft.com/office/officeart/2005/8/layout/cycle5"/>
    <dgm:cxn modelId="{9EAF7DE1-FDAF-49F8-838B-6352FF4D6A93}" type="presParOf" srcId="{A48BE2DF-C763-4052-AE58-4F9B07E84A0E}" destId="{1E8B7651-8D67-4E21-A551-3EF67661DA65}" srcOrd="6" destOrd="0" presId="urn:microsoft.com/office/officeart/2005/8/layout/cycle5"/>
    <dgm:cxn modelId="{1C3B1D96-4373-4376-870A-3C6A0C354A39}" type="presParOf" srcId="{A48BE2DF-C763-4052-AE58-4F9B07E84A0E}" destId="{F9C3E94F-9B2F-4063-8679-981573F7B07E}" srcOrd="7" destOrd="0" presId="urn:microsoft.com/office/officeart/2005/8/layout/cycle5"/>
    <dgm:cxn modelId="{D158509B-60E7-47F5-A4C6-A2A71F4D7E3A}" type="presParOf" srcId="{A48BE2DF-C763-4052-AE58-4F9B07E84A0E}" destId="{FD6B87CF-4960-4A5A-BDAE-5AB8D0B15098}" srcOrd="8" destOrd="0" presId="urn:microsoft.com/office/officeart/2005/8/layout/cycle5"/>
    <dgm:cxn modelId="{F37A4E03-AAF3-47EB-9AD8-A8EF25C75BEE}" type="presParOf" srcId="{A48BE2DF-C763-4052-AE58-4F9B07E84A0E}" destId="{0AB407D5-4F51-4AE5-B806-ECB8F2AEBB88}" srcOrd="9" destOrd="0" presId="urn:microsoft.com/office/officeart/2005/8/layout/cycle5"/>
    <dgm:cxn modelId="{0B79646B-F44D-4E0A-99C1-CBAC5B55E59F}" type="presParOf" srcId="{A48BE2DF-C763-4052-AE58-4F9B07E84A0E}" destId="{F597AEFC-58A6-4B00-80FB-2C702F78E601}" srcOrd="10" destOrd="0" presId="urn:microsoft.com/office/officeart/2005/8/layout/cycle5"/>
    <dgm:cxn modelId="{A2265AA4-8D56-4A3D-A2EF-015DDF20C704}" type="presParOf" srcId="{A48BE2DF-C763-4052-AE58-4F9B07E84A0E}" destId="{B00B4A01-6CCA-4C8B-9884-FD674746159E}" srcOrd="11" destOrd="0" presId="urn:microsoft.com/office/officeart/2005/8/layout/cycle5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7E0-5A21-43F1-8C19-A43BB049B55B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2D2F-9515-421E-916C-49965B1917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9145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8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7E0-5A21-43F1-8C19-A43BB049B55B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2D2F-9515-421E-916C-49965B191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2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7E0-5A21-43F1-8C19-A43BB049B55B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2D2F-9515-421E-916C-49965B191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3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7E0-5A21-43F1-8C19-A43BB049B55B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2D2F-9515-421E-916C-49965B191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7E0-5A21-43F1-8C19-A43BB049B55B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2D2F-9515-421E-916C-49965B191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2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7E0-5A21-43F1-8C19-A43BB049B55B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2D2F-9515-421E-916C-49965B1917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9145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6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Garamond" panose="020204040303010108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7E0-5A21-43F1-8C19-A43BB049B55B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2D2F-9515-421E-916C-49965B1917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9145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6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7E0-5A21-43F1-8C19-A43BB049B55B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2D2F-9515-421E-916C-49965B191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1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7E0-5A21-43F1-8C19-A43BB049B55B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2D2F-9515-421E-916C-49965B191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7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7E0-5A21-43F1-8C19-A43BB049B55B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2D2F-9515-421E-916C-49965B191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6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7E0-5A21-43F1-8C19-A43BB049B55B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2D2F-9515-421E-916C-49965B191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0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647E0-5A21-43F1-8C19-A43BB049B55B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42D2F-9515-421E-916C-49965B1917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9145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5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alcountyaz.gov/AirQuality/Pages/IndustrialPermitsProcess.aspx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nalcountyaz.gov/AirQuality/Pages/IndustrialPermitsProcess.asp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0"/>
            <a:ext cx="9144000" cy="163319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Emissions Inventory Report Compliance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2284" y="1755310"/>
            <a:ext cx="6887430" cy="2540289"/>
          </a:xfrm>
          <a:noFill/>
        </p:spPr>
        <p:txBody>
          <a:bodyPr>
            <a:normAutofit/>
          </a:bodyPr>
          <a:lstStyle/>
          <a:p>
            <a:r>
              <a:rPr lang="en-US" sz="2800" b="1" dirty="0" smtClean="0"/>
              <a:t>Pinal County Air Quality Control District</a:t>
            </a:r>
          </a:p>
          <a:p>
            <a:r>
              <a:rPr lang="en-US" b="1" dirty="0" smtClean="0"/>
              <a:t>2018 Permit Compliance Assistance Seminar</a:t>
            </a:r>
          </a:p>
          <a:p>
            <a:r>
              <a:rPr lang="en-US" b="1" dirty="0" smtClean="0"/>
              <a:t>Dennise Flanigan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3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633"/>
            <a:ext cx="10515600" cy="102669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Appendix A Semi-annual and </a:t>
            </a:r>
            <a:r>
              <a:rPr lang="en-US" b="1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Annual Reports</a:t>
            </a:r>
            <a:endParaRPr lang="en-US" b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67326"/>
            <a:ext cx="5181600" cy="510042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What to check:</a:t>
            </a:r>
          </a:p>
          <a:p>
            <a:pPr marL="742950" lvl="1" indent="-285750"/>
            <a:r>
              <a:rPr lang="en-US" dirty="0"/>
              <a:t>Permit number is </a:t>
            </a:r>
            <a:r>
              <a:rPr lang="en-US" dirty="0" smtClean="0"/>
              <a:t>current.</a:t>
            </a:r>
            <a:endParaRPr lang="en-US" dirty="0"/>
          </a:p>
          <a:p>
            <a:pPr marL="742950" lvl="1" indent="-285750"/>
            <a:r>
              <a:rPr lang="en-US" dirty="0" smtClean="0"/>
              <a:t>Facility name </a:t>
            </a:r>
            <a:r>
              <a:rPr lang="en-US" dirty="0"/>
              <a:t>is the legal </a:t>
            </a:r>
            <a:r>
              <a:rPr lang="en-US" dirty="0" smtClean="0"/>
              <a:t>name.</a:t>
            </a:r>
            <a:endParaRPr lang="en-US" dirty="0"/>
          </a:p>
          <a:p>
            <a:pPr marL="742950" lvl="1" indent="-285750"/>
            <a:r>
              <a:rPr lang="en-US" dirty="0"/>
              <a:t>Site address is </a:t>
            </a:r>
            <a:r>
              <a:rPr lang="en-US" dirty="0" smtClean="0"/>
              <a:t>current.</a:t>
            </a:r>
            <a:endParaRPr lang="en-US" dirty="0"/>
          </a:p>
          <a:p>
            <a:pPr marL="742950" lvl="1" indent="-285750"/>
            <a:r>
              <a:rPr lang="en-US" dirty="0" smtClean="0"/>
              <a:t>Input </a:t>
            </a:r>
            <a:r>
              <a:rPr lang="en-US" dirty="0"/>
              <a:t>material </a:t>
            </a:r>
            <a:r>
              <a:rPr lang="en-US" dirty="0" smtClean="0"/>
              <a:t>and/or </a:t>
            </a:r>
            <a:r>
              <a:rPr lang="en-US" dirty="0"/>
              <a:t>equipment data</a:t>
            </a:r>
          </a:p>
          <a:p>
            <a:pPr marL="1200150" lvl="2" indent="-285750"/>
            <a:r>
              <a:rPr lang="en-US" sz="2200" dirty="0"/>
              <a:t>Please mark N/A rather than leave data fields blank. If you have questions feel free to </a:t>
            </a:r>
            <a:r>
              <a:rPr lang="en-US" sz="2200" dirty="0" smtClean="0"/>
              <a:t>call</a:t>
            </a:r>
            <a:r>
              <a:rPr lang="en-US" sz="2200" dirty="0"/>
              <a:t>.</a:t>
            </a:r>
            <a:endParaRPr lang="en-US" sz="2200" dirty="0">
              <a:solidFill>
                <a:srgbClr val="00B0F0"/>
              </a:solidFill>
            </a:endParaRPr>
          </a:p>
          <a:p>
            <a:pPr marL="742950" lvl="1" indent="-285750"/>
            <a:r>
              <a:rPr lang="en-US" dirty="0"/>
              <a:t>Have the </a:t>
            </a:r>
            <a:r>
              <a:rPr lang="en-US" b="1" dirty="0"/>
              <a:t>RESPONSIBLE</a:t>
            </a:r>
            <a:r>
              <a:rPr lang="en-US" dirty="0"/>
              <a:t> official sign the certification and legibly print their </a:t>
            </a:r>
            <a:r>
              <a:rPr lang="en-US" dirty="0" smtClean="0"/>
              <a:t>legal name and title.</a:t>
            </a:r>
          </a:p>
          <a:p>
            <a:pPr marL="1371600" lvl="3" indent="0">
              <a:buNone/>
            </a:pPr>
            <a:r>
              <a:rPr lang="en-US" sz="2200" dirty="0" smtClean="0"/>
              <a:t>“</a:t>
            </a:r>
            <a:r>
              <a:rPr lang="en-US" sz="2200" dirty="0"/>
              <a:t>Booboo” is most likely not a legal name, but then you never </a:t>
            </a:r>
            <a:r>
              <a:rPr lang="en-US" sz="2200" dirty="0" smtClean="0"/>
              <a:t>know…</a:t>
            </a:r>
            <a:endParaRPr lang="en-US" sz="2200" dirty="0"/>
          </a:p>
          <a:p>
            <a:pPr marL="742950" lvl="1" indent="-285750"/>
            <a:r>
              <a:rPr lang="en-US" dirty="0" smtClean="0"/>
              <a:t>Mail or hand deliver </a:t>
            </a:r>
            <a:r>
              <a:rPr lang="en-US" b="1" dirty="0"/>
              <a:t>o</a:t>
            </a:r>
            <a:r>
              <a:rPr lang="en-US" b="1" dirty="0" smtClean="0"/>
              <a:t>riginal</a:t>
            </a:r>
            <a:r>
              <a:rPr lang="en-US" dirty="0" smtClean="0"/>
              <a:t> </a:t>
            </a:r>
            <a:r>
              <a:rPr lang="en-US" dirty="0"/>
              <a:t>Appendix A </a:t>
            </a:r>
            <a:r>
              <a:rPr lang="en-US" dirty="0" smtClean="0"/>
              <a:t>to </a:t>
            </a:r>
            <a:r>
              <a:rPr lang="en-US" dirty="0"/>
              <a:t>PCAQCD</a:t>
            </a:r>
            <a:r>
              <a:rPr lang="en-US" dirty="0" smtClean="0"/>
              <a:t>.</a:t>
            </a:r>
          </a:p>
          <a:p>
            <a:pPr marL="742950" lvl="1" indent="-285750"/>
            <a:r>
              <a:rPr lang="en-US" dirty="0" smtClean="0"/>
              <a:t>Keep a copy for your records.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0800" y="1267326"/>
            <a:ext cx="5598695" cy="542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6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65" y="1411727"/>
            <a:ext cx="10515600" cy="247722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Emission Inventory Long Form Report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36446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062" y="457200"/>
            <a:ext cx="4405963" cy="8179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Emission Inventory Long Form Section 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065" y="1275184"/>
            <a:ext cx="4411362" cy="506383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Find information regarding filling out the Long Form in the overwhelming six page instruction document posted on:</a:t>
            </a:r>
          </a:p>
          <a:p>
            <a:r>
              <a:rPr lang="en-US" sz="1800" b="1" dirty="0" smtClean="0">
                <a:hlinkClick r:id="rId3"/>
              </a:rPr>
              <a:t>http://www.pinalcountyaz.gov/AirQuality/Pages/IndustrialPermitsProcess.aspx</a:t>
            </a:r>
            <a:endParaRPr lang="en-US" sz="1800" b="1" dirty="0" smtClean="0"/>
          </a:p>
          <a:p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#1 Company Name is the </a:t>
            </a:r>
            <a:r>
              <a:rPr lang="en-US" sz="2000" b="1" dirty="0" smtClean="0"/>
              <a:t>legal entity.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#’s 2 &amp; 3 Facility Name and Street Address is the </a:t>
            </a:r>
            <a:r>
              <a:rPr lang="en-US" sz="2000" b="1" dirty="0" smtClean="0"/>
              <a:t>site of emissions.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#’s 6 &amp; 7 North </a:t>
            </a:r>
            <a:r>
              <a:rPr lang="en-US" sz="2000" dirty="0"/>
              <a:t>American Industrial Classification </a:t>
            </a:r>
            <a:r>
              <a:rPr lang="en-US" sz="2000" dirty="0" smtClean="0"/>
              <a:t>System(</a:t>
            </a:r>
            <a:r>
              <a:rPr lang="en-US" sz="2000" b="1" dirty="0" smtClean="0"/>
              <a:t>NAICS</a:t>
            </a:r>
            <a:r>
              <a:rPr lang="en-US" sz="2000" dirty="0" smtClean="0"/>
              <a:t>) codes are preferred</a:t>
            </a:r>
            <a:r>
              <a:rPr lang="en-US" sz="2000" dirty="0"/>
              <a:t> </a:t>
            </a:r>
            <a:r>
              <a:rPr lang="en-US" sz="2000" dirty="0" smtClean="0"/>
              <a:t>over SIC.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#’s 8 &amp; 9 </a:t>
            </a:r>
            <a:r>
              <a:rPr lang="en-US" sz="2000" b="1" dirty="0" smtClean="0"/>
              <a:t>Current contact phone numbers </a:t>
            </a:r>
            <a:r>
              <a:rPr lang="en-US" sz="2000" dirty="0" smtClean="0"/>
              <a:t>are greatly appreciated as are email addresses!</a:t>
            </a:r>
          </a:p>
          <a:p>
            <a:endParaRPr lang="en-US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457200"/>
            <a:ext cx="7335513" cy="5881816"/>
          </a:xfrm>
        </p:spPr>
      </p:pic>
    </p:spTree>
    <p:extLst>
      <p:ext uri="{BB962C8B-B14F-4D97-AF65-F5344CB8AC3E}">
        <p14:creationId xmlns:p14="http://schemas.microsoft.com/office/powerpoint/2010/main" val="21088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062" y="454446"/>
            <a:ext cx="3932237" cy="8346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Emission Inventory Long Form</a:t>
            </a:r>
            <a:r>
              <a:rPr lang="en-US" dirty="0"/>
              <a:t> Section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062" y="1289050"/>
            <a:ext cx="3932237" cy="45910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200" dirty="0" smtClean="0"/>
              <a:t>This section is the </a:t>
            </a:r>
            <a:r>
              <a:rPr lang="en-US" sz="2200" b="1" dirty="0" smtClean="0"/>
              <a:t>summary</a:t>
            </a:r>
            <a:r>
              <a:rPr lang="en-US" sz="2200" dirty="0" smtClean="0"/>
              <a:t> of the information being submitted.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Please list emissions in </a:t>
            </a:r>
            <a:r>
              <a:rPr lang="en-US" sz="2000" b="1" dirty="0" smtClean="0"/>
              <a:t>TONS PER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Billable Emissions section is only for Title V permits.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Confidentiality Statement: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Trade Secret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Detrimental to an ongoing investigation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RESPONSIBLE OFFICIAL </a:t>
            </a:r>
            <a:r>
              <a:rPr lang="en-US" sz="2000" dirty="0" smtClean="0"/>
              <a:t>signature.</a:t>
            </a:r>
            <a:endParaRPr lang="en-US" sz="2000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r="1990"/>
          <a:stretch>
            <a:fillRect/>
          </a:stretch>
        </p:blipFill>
        <p:spPr>
          <a:xfrm>
            <a:off x="4616450" y="454446"/>
            <a:ext cx="7469188" cy="5425654"/>
          </a:xfrm>
        </p:spPr>
      </p:pic>
    </p:spTree>
    <p:extLst>
      <p:ext uri="{BB962C8B-B14F-4D97-AF65-F5344CB8AC3E}">
        <p14:creationId xmlns:p14="http://schemas.microsoft.com/office/powerpoint/2010/main" val="18065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062" y="454446"/>
            <a:ext cx="3932237" cy="8346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Emission Inventory Long Form Section 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062" y="1289050"/>
            <a:ext cx="3932237" cy="45910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200" dirty="0" smtClean="0"/>
              <a:t>Points of emissions such as stack, pipe, vent, flue, or outlets that release pollutants into the ambient air.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#1 </a:t>
            </a:r>
            <a:r>
              <a:rPr lang="en-US" sz="2000" b="1" dirty="0" smtClean="0"/>
              <a:t>Use the same Stack ID each year.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If a new outlet is added give it a different Stack ID; </a:t>
            </a:r>
            <a:r>
              <a:rPr lang="en-US" sz="2000" b="1" dirty="0" smtClean="0"/>
              <a:t>do not reuse an old ID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#9 Stack Description is helpful when there are </a:t>
            </a:r>
            <a:r>
              <a:rPr lang="en-US" sz="2000" b="1" dirty="0" smtClean="0"/>
              <a:t>several processes using the same outlet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454446"/>
            <a:ext cx="7203310" cy="5425654"/>
          </a:xfrm>
        </p:spPr>
      </p:pic>
    </p:spTree>
    <p:extLst>
      <p:ext uri="{BB962C8B-B14F-4D97-AF65-F5344CB8AC3E}">
        <p14:creationId xmlns:p14="http://schemas.microsoft.com/office/powerpoint/2010/main" val="31053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062" y="454446"/>
            <a:ext cx="3932237" cy="8346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Emission Inventory Long Form</a:t>
            </a:r>
            <a:r>
              <a:rPr lang="en-US" dirty="0"/>
              <a:t> Section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062" y="1289050"/>
            <a:ext cx="3932237" cy="36465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200" dirty="0" smtClean="0"/>
              <a:t>List only permitted emissions emitting or control equipment.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#1 </a:t>
            </a:r>
            <a:r>
              <a:rPr lang="en-US" sz="2000" b="1" dirty="0" smtClean="0"/>
              <a:t>Use </a:t>
            </a:r>
            <a:r>
              <a:rPr lang="en-US" sz="2000" b="1" dirty="0"/>
              <a:t>the same </a:t>
            </a:r>
            <a:r>
              <a:rPr lang="en-US" sz="2000" b="1" dirty="0" smtClean="0"/>
              <a:t>Equipment or Device ID </a:t>
            </a:r>
            <a:r>
              <a:rPr lang="en-US" sz="2000" b="1" dirty="0"/>
              <a:t>each </a:t>
            </a:r>
            <a:r>
              <a:rPr lang="en-US" sz="2000" b="1" dirty="0" smtClean="0"/>
              <a:t>year</a:t>
            </a:r>
            <a:r>
              <a:rPr lang="en-US" sz="2000" dirty="0" smtClean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If new equipment or device is </a:t>
            </a:r>
            <a:r>
              <a:rPr lang="en-US" sz="2000" dirty="0"/>
              <a:t>added give it a </a:t>
            </a:r>
            <a:r>
              <a:rPr lang="en-US" sz="2000" dirty="0" smtClean="0"/>
              <a:t>unique ID </a:t>
            </a:r>
            <a:r>
              <a:rPr lang="en-US" sz="2000" dirty="0"/>
              <a:t>and </a:t>
            </a:r>
            <a:r>
              <a:rPr lang="en-US" sz="2000" b="1" dirty="0" smtClean="0"/>
              <a:t>do </a:t>
            </a:r>
            <a:r>
              <a:rPr lang="en-US" sz="2000" b="1" dirty="0"/>
              <a:t>not reuse an old ID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#</a:t>
            </a:r>
            <a:r>
              <a:rPr lang="en-US" sz="2000" dirty="0"/>
              <a:t>4</a:t>
            </a:r>
            <a:r>
              <a:rPr lang="en-US" sz="2000" dirty="0" smtClean="0"/>
              <a:t> Use the Capacity Unit Codes list below the column. For air or liquid control devices use </a:t>
            </a:r>
            <a:r>
              <a:rPr lang="en-US" sz="2000" b="1" dirty="0" smtClean="0"/>
              <a:t>cubic feet per minute(cfm).</a:t>
            </a: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454446"/>
            <a:ext cx="7302462" cy="5425654"/>
          </a:xfrm>
        </p:spPr>
      </p:pic>
    </p:spTree>
    <p:extLst>
      <p:ext uri="{BB962C8B-B14F-4D97-AF65-F5344CB8AC3E}">
        <p14:creationId xmlns:p14="http://schemas.microsoft.com/office/powerpoint/2010/main" val="15164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062" y="454447"/>
            <a:ext cx="3932237" cy="8346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Emission Inventory Long Form</a:t>
            </a:r>
            <a:r>
              <a:rPr lang="en-US" dirty="0"/>
              <a:t> Section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062" y="1289049"/>
            <a:ext cx="4304792" cy="506768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000" dirty="0" smtClean="0"/>
              <a:t>Process Identification Information is the </a:t>
            </a:r>
            <a:r>
              <a:rPr lang="en-US" sz="2000" b="1" dirty="0" smtClean="0"/>
              <a:t>KEY</a:t>
            </a:r>
            <a:r>
              <a:rPr lang="en-US" sz="2000" dirty="0" smtClean="0"/>
              <a:t> to understanding emissions.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#1 </a:t>
            </a:r>
            <a:r>
              <a:rPr lang="en-US" sz="1900" b="1" dirty="0" smtClean="0"/>
              <a:t>Use the same Process ID each year</a:t>
            </a:r>
            <a:r>
              <a:rPr lang="en-US" sz="1900" dirty="0" smtClean="0"/>
              <a:t>. The Process ID can not be used for any other process at this facility. D</a:t>
            </a:r>
            <a:r>
              <a:rPr lang="en-US" sz="1900" b="1" dirty="0" smtClean="0"/>
              <a:t>o </a:t>
            </a:r>
            <a:r>
              <a:rPr lang="en-US" sz="1900" b="1" dirty="0"/>
              <a:t>not reuse an old ID</a:t>
            </a:r>
            <a:r>
              <a:rPr lang="en-US" sz="19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 smtClean="0"/>
              <a:t>#2 and #3 </a:t>
            </a:r>
            <a:r>
              <a:rPr lang="en-US" sz="1900" dirty="0"/>
              <a:t>M</a:t>
            </a:r>
            <a:r>
              <a:rPr lang="en-US" sz="1900" dirty="0" smtClean="0"/>
              <a:t>ust match and correspond with IDs given in </a:t>
            </a:r>
            <a:r>
              <a:rPr lang="en-US" sz="1900" b="1" dirty="0" smtClean="0"/>
              <a:t>SECTIONS 4 and 3</a:t>
            </a:r>
            <a:r>
              <a:rPr lang="en-US" sz="1900" dirty="0"/>
              <a:t>.</a:t>
            </a:r>
            <a:endParaRPr lang="en-US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#6 </a:t>
            </a:r>
            <a:r>
              <a:rPr lang="en-US" sz="1900" dirty="0" smtClean="0"/>
              <a:t>Process Description </a:t>
            </a:r>
            <a:r>
              <a:rPr lang="en-US" sz="1900" dirty="0"/>
              <a:t>refers to an activity that emits a regulated pollutant </a:t>
            </a:r>
            <a:r>
              <a:rPr lang="en-US" sz="1900" dirty="0" smtClean="0"/>
              <a:t>from </a:t>
            </a:r>
            <a:r>
              <a:rPr lang="en-US" sz="1900" dirty="0"/>
              <a:t>a </a:t>
            </a:r>
            <a:r>
              <a:rPr lang="en-US" sz="1900" b="1" dirty="0" smtClean="0"/>
              <a:t>single </a:t>
            </a:r>
            <a:r>
              <a:rPr lang="en-US" sz="1900" b="1" dirty="0"/>
              <a:t>#8 Process Material type.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#7 Source Classification Codes (SCC) were updated </a:t>
            </a:r>
            <a:r>
              <a:rPr lang="en-US" sz="1900" b="1" dirty="0" smtClean="0"/>
              <a:t>November 2017</a:t>
            </a:r>
            <a:r>
              <a:rPr lang="en-US" sz="19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#9 E</a:t>
            </a:r>
            <a:r>
              <a:rPr lang="en-US" sz="1900" b="1" dirty="0" smtClean="0"/>
              <a:t>xisting - not directly used </a:t>
            </a:r>
            <a:r>
              <a:rPr lang="en-US" sz="1900" dirty="0" smtClean="0"/>
              <a:t>such as hours, vehicle miles traveled, or acres.</a:t>
            </a:r>
          </a:p>
          <a:p>
            <a:endParaRPr lang="en-US" sz="1400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47" y="454447"/>
            <a:ext cx="7131551" cy="5902285"/>
          </a:xfrm>
        </p:spPr>
      </p:pic>
    </p:spTree>
    <p:extLst>
      <p:ext uri="{BB962C8B-B14F-4D97-AF65-F5344CB8AC3E}">
        <p14:creationId xmlns:p14="http://schemas.microsoft.com/office/powerpoint/2010/main" val="3223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062" y="454446"/>
            <a:ext cx="3932237" cy="8558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Emission Inventory Long Form</a:t>
            </a:r>
            <a:r>
              <a:rPr lang="en-US" dirty="0"/>
              <a:t> Section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062" y="1310337"/>
            <a:ext cx="3932237" cy="49916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This section breaks out each regulated pollutant and applies the Emission Factor and Control Efficiency used for each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#1 The Process </a:t>
            </a:r>
            <a:r>
              <a:rPr lang="en-US" sz="1900" b="1" dirty="0" smtClean="0"/>
              <a:t>ID must match </a:t>
            </a:r>
            <a:r>
              <a:rPr lang="en-US" sz="1900" dirty="0" smtClean="0"/>
              <a:t>the ID given in </a:t>
            </a:r>
            <a:r>
              <a:rPr lang="en-US" sz="1900" b="1" dirty="0" smtClean="0"/>
              <a:t>SECTION 5</a:t>
            </a:r>
            <a:r>
              <a:rPr lang="en-US" sz="1900" dirty="0" smtClean="0"/>
              <a:t> for each Pollutant.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#2 The Chemical Abstracts Service (CAS) number must be correct and match the #3 Pollutant Name.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#4 Uses </a:t>
            </a:r>
            <a:r>
              <a:rPr lang="en-US" sz="1900" b="1" dirty="0" smtClean="0"/>
              <a:t>SECTION 5’s #12 Annual Throughput</a:t>
            </a:r>
            <a:r>
              <a:rPr lang="en-US" sz="1900" dirty="0" smtClean="0"/>
              <a:t> to calculate amount of pollutant emitted. </a:t>
            </a:r>
            <a:r>
              <a:rPr lang="en-US" sz="1900" b="1" dirty="0" smtClean="0"/>
              <a:t>Watch Units!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 smtClean="0"/>
              <a:t>#6 Control ID </a:t>
            </a:r>
            <a:r>
              <a:rPr lang="en-US" sz="1900" dirty="0" smtClean="0"/>
              <a:t>must match </a:t>
            </a:r>
            <a:r>
              <a:rPr lang="en-US" sz="1900" b="1" dirty="0" smtClean="0"/>
              <a:t>SECTION 4 #1</a:t>
            </a:r>
            <a:r>
              <a:rPr lang="en-US" sz="19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#’s 10 &amp; 11 Method numbers at bottom of page may be different than EPA’s EIS Method numbers.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6" y="454446"/>
            <a:ext cx="7144794" cy="5847499"/>
          </a:xfrm>
        </p:spPr>
      </p:pic>
    </p:spTree>
    <p:extLst>
      <p:ext uri="{BB962C8B-B14F-4D97-AF65-F5344CB8AC3E}">
        <p14:creationId xmlns:p14="http://schemas.microsoft.com/office/powerpoint/2010/main" val="29793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062" y="454446"/>
            <a:ext cx="3932237" cy="8455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Emission Inventory Long Form Section 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062" y="2159307"/>
            <a:ext cx="3932237" cy="224193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A sample calculation should be provided for each different type of process.</a:t>
            </a:r>
          </a:p>
          <a:p>
            <a:endParaRPr lang="en-US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454446"/>
            <a:ext cx="7469188" cy="5411788"/>
          </a:xfrm>
        </p:spPr>
      </p:pic>
    </p:spTree>
    <p:extLst>
      <p:ext uri="{BB962C8B-B14F-4D97-AF65-F5344CB8AC3E}">
        <p14:creationId xmlns:p14="http://schemas.microsoft.com/office/powerpoint/2010/main" val="7817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Helpful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Verify information in SECTION 2 Total Emissions matches SECTION 6 Process Emissions.</a:t>
            </a:r>
          </a:p>
          <a:p>
            <a:endParaRPr lang="en-US" dirty="0" smtClean="0"/>
          </a:p>
          <a:p>
            <a:r>
              <a:rPr lang="en-US" dirty="0" smtClean="0"/>
              <a:t>PM 2.5 emissions cannot be larger than PM 10 emissions.</a:t>
            </a:r>
          </a:p>
          <a:p>
            <a:endParaRPr lang="en-US" dirty="0" smtClean="0"/>
          </a:p>
          <a:p>
            <a:r>
              <a:rPr lang="en-US" dirty="0" smtClean="0"/>
              <a:t>Use the most current source test emissions factors.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current contact information for the person filling out the EI forms.</a:t>
            </a:r>
          </a:p>
          <a:p>
            <a:endParaRPr lang="en-US" dirty="0" smtClean="0"/>
          </a:p>
          <a:p>
            <a:r>
              <a:rPr lang="en-US" dirty="0"/>
              <a:t>Make a copy of all your forms and keep for your records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Please number </a:t>
            </a:r>
            <a:r>
              <a:rPr lang="en-US" dirty="0" smtClean="0"/>
              <a:t>all of the </a:t>
            </a:r>
            <a:r>
              <a:rPr lang="en-US" dirty="0"/>
              <a:t>pages.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90959"/>
          </a:xfrm>
        </p:spPr>
        <p:txBody>
          <a:bodyPr/>
          <a:lstStyle/>
          <a:p>
            <a:pPr algn="ctr"/>
            <a:r>
              <a:rPr lang="en-US" dirty="0" smtClean="0"/>
              <a:t>Why Report Emissions?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2221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 smtClean="0"/>
              <a:t>Federal Law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03373"/>
            <a:ext cx="5157787" cy="398629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Clean Air Act (CAA) authorized EPA</a:t>
            </a:r>
          </a:p>
          <a:p>
            <a:r>
              <a:rPr lang="en-US" dirty="0" smtClean="0"/>
              <a:t>Regulate National Ambient Air Quality Standards (NAAQS)</a:t>
            </a:r>
          </a:p>
          <a:p>
            <a:r>
              <a:rPr lang="en-US" dirty="0" smtClean="0"/>
              <a:t>Set Emission </a:t>
            </a:r>
            <a:r>
              <a:rPr lang="en-US" dirty="0"/>
              <a:t>T</a:t>
            </a:r>
            <a:r>
              <a:rPr lang="en-US" dirty="0" smtClean="0"/>
              <a:t>hresholds Air Emissions Reporting Rule (AERR)</a:t>
            </a:r>
          </a:p>
          <a:p>
            <a:r>
              <a:rPr lang="en-US" dirty="0" smtClean="0"/>
              <a:t>Monitor Hazardous Air Pollutants (HAP) and Criteria Pollutants</a:t>
            </a:r>
          </a:p>
          <a:p>
            <a:r>
              <a:rPr lang="en-US" dirty="0" smtClean="0"/>
              <a:t>Create Regulations such as State Implementation Plans (SIP)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22210"/>
          </a:xfrm>
          <a:noFill/>
        </p:spPr>
        <p:txBody>
          <a:bodyPr>
            <a:normAutofit lnSpcReduction="10000"/>
          </a:bodyPr>
          <a:lstStyle/>
          <a:p>
            <a:pPr algn="ctr"/>
            <a:r>
              <a:rPr lang="en-US" sz="3200" dirty="0" smtClean="0"/>
              <a:t>State, Tribal, Local (S/T/L)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03373"/>
            <a:ext cx="5183188" cy="398629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Federal and State Authorities authorized </a:t>
            </a:r>
            <a:r>
              <a:rPr lang="en-US" b="1" dirty="0" smtClean="0"/>
              <a:t>Pinal County Air Quality Control District (PCAQCD)</a:t>
            </a:r>
          </a:p>
          <a:p>
            <a:r>
              <a:rPr lang="en-US" dirty="0" smtClean="0"/>
              <a:t>Issue Permits</a:t>
            </a:r>
          </a:p>
          <a:p>
            <a:r>
              <a:rPr lang="en-US" dirty="0" smtClean="0"/>
              <a:t>Determine Compliance</a:t>
            </a:r>
          </a:p>
          <a:p>
            <a:r>
              <a:rPr lang="en-US" dirty="0" smtClean="0"/>
              <a:t>Issue Notice of Violation(NOV)</a:t>
            </a:r>
          </a:p>
          <a:p>
            <a:r>
              <a:rPr lang="en-US" dirty="0" smtClean="0"/>
              <a:t>Report Emissions Inventory (EI) to EPA via Emissions Inventory System(EIS)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427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Important Takeaways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526" y="1219697"/>
            <a:ext cx="5181600" cy="495726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Do not change ID numbers.</a:t>
            </a:r>
          </a:p>
          <a:p>
            <a:endParaRPr lang="en-US" dirty="0" smtClean="0"/>
          </a:p>
          <a:p>
            <a:r>
              <a:rPr lang="en-US" dirty="0" smtClean="0"/>
              <a:t>Do not reuse ID numbers.</a:t>
            </a:r>
          </a:p>
          <a:p>
            <a:endParaRPr lang="en-US" dirty="0" smtClean="0"/>
          </a:p>
          <a:p>
            <a:r>
              <a:rPr lang="en-US" b="1" dirty="0" smtClean="0"/>
              <a:t>Long Form </a:t>
            </a:r>
            <a:r>
              <a:rPr lang="en-US" dirty="0" smtClean="0"/>
              <a:t>EI reports are due by </a:t>
            </a:r>
            <a:r>
              <a:rPr lang="en-US" b="1" dirty="0" smtClean="0"/>
              <a:t>April 30</a:t>
            </a:r>
            <a:r>
              <a:rPr lang="en-US" b="1" baseline="30000" dirty="0" smtClean="0"/>
              <a:t>th</a:t>
            </a:r>
            <a:r>
              <a:rPr lang="en-US" dirty="0" smtClean="0"/>
              <a:t>, unless stated otherwise in the permit.</a:t>
            </a:r>
          </a:p>
          <a:p>
            <a:r>
              <a:rPr lang="en-US" b="1" dirty="0" smtClean="0"/>
              <a:t>Appendix A </a:t>
            </a:r>
            <a:r>
              <a:rPr lang="en-US" dirty="0" smtClean="0"/>
              <a:t>EI reports are due by  </a:t>
            </a:r>
            <a:r>
              <a:rPr lang="en-US" b="1" dirty="0" smtClean="0"/>
              <a:t>July 30</a:t>
            </a:r>
            <a:r>
              <a:rPr lang="en-US" b="1" baseline="30000" dirty="0" smtClean="0"/>
              <a:t>th</a:t>
            </a:r>
            <a:r>
              <a:rPr lang="en-US" b="1" dirty="0"/>
              <a:t> </a:t>
            </a:r>
            <a:r>
              <a:rPr lang="en-US" b="1" dirty="0" smtClean="0"/>
              <a:t>and January 30</a:t>
            </a:r>
            <a:r>
              <a:rPr lang="en-US" b="1" baseline="30000" dirty="0" smtClean="0"/>
              <a:t>th</a:t>
            </a:r>
            <a:r>
              <a:rPr lang="en-US" dirty="0" smtClean="0"/>
              <a:t>, unless stated otherwise in the permit.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2670" y="1219697"/>
            <a:ext cx="6191479" cy="49572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Send in </a:t>
            </a:r>
            <a:r>
              <a:rPr lang="en-US" b="1" dirty="0"/>
              <a:t>originals</a:t>
            </a:r>
            <a:r>
              <a:rPr lang="en-US" dirty="0"/>
              <a:t> with legible </a:t>
            </a:r>
            <a:r>
              <a:rPr lang="en-US" b="1" dirty="0"/>
              <a:t>Responsible Official</a:t>
            </a:r>
            <a:r>
              <a:rPr lang="en-US" dirty="0"/>
              <a:t> name and signature as defined in §3-1-030.18 (Owner, President, VP, or Officer of the </a:t>
            </a:r>
            <a:r>
              <a:rPr lang="en-US" dirty="0" smtClean="0"/>
              <a:t>facility).</a:t>
            </a:r>
            <a:endParaRPr lang="en-US" dirty="0"/>
          </a:p>
          <a:p>
            <a:endParaRPr lang="en-US" dirty="0"/>
          </a:p>
          <a:p>
            <a:r>
              <a:rPr lang="en-US" dirty="0"/>
              <a:t>Mail or hand deliver </a:t>
            </a:r>
            <a:r>
              <a:rPr lang="en-US" b="1" dirty="0"/>
              <a:t>originals</a:t>
            </a:r>
            <a:r>
              <a:rPr lang="en-US" dirty="0"/>
              <a:t> to: </a:t>
            </a:r>
          </a:p>
          <a:p>
            <a:pPr marL="457200" lvl="1" indent="0">
              <a:buNone/>
            </a:pPr>
            <a:r>
              <a:rPr lang="en-US" sz="2800" dirty="0"/>
              <a:t>PCAQCD</a:t>
            </a:r>
          </a:p>
          <a:p>
            <a:pPr marL="457200" lvl="1" indent="0">
              <a:buNone/>
            </a:pPr>
            <a:r>
              <a:rPr lang="en-US" sz="2800" dirty="0"/>
              <a:t>PO Box 987</a:t>
            </a:r>
          </a:p>
          <a:p>
            <a:pPr marL="457200" lvl="1" indent="0">
              <a:buNone/>
            </a:pPr>
            <a:r>
              <a:rPr lang="en-US" sz="2800" dirty="0"/>
              <a:t>31 N Pinal Ave. Bldg. F</a:t>
            </a:r>
          </a:p>
          <a:p>
            <a:pPr marL="457200" lvl="1" indent="0">
              <a:buNone/>
            </a:pPr>
            <a:r>
              <a:rPr lang="en-US" sz="2800" dirty="0"/>
              <a:t>Florence, Arizona  85132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407"/>
          </a:xfrm>
        </p:spPr>
        <p:txBody>
          <a:bodyPr/>
          <a:lstStyle/>
          <a:p>
            <a:pPr algn="ctr"/>
            <a:r>
              <a:rPr lang="en-US" dirty="0" smtClean="0"/>
              <a:t>Where to get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191" y="1362532"/>
            <a:ext cx="10799618" cy="49651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Visit PCAQCD web site and download the instruction guide at:</a:t>
            </a:r>
          </a:p>
          <a:p>
            <a:pPr marL="0" indent="0">
              <a:buNone/>
            </a:pPr>
            <a:endParaRPr lang="en-US" sz="2400" b="1" dirty="0" smtClean="0">
              <a:hlinkClick r:id="rId2"/>
            </a:endParaRPr>
          </a:p>
          <a:p>
            <a:pPr marL="0" indent="0">
              <a:buNone/>
            </a:pPr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www.pinalcountyaz.gov/AirQuality/Pages/IndustrialPermitsProcess.aspx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Call or email if you have questions; we are pretty nice after our first cup of coffee/tea.</a:t>
            </a:r>
            <a:endParaRPr lang="en-US" b="1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2800" dirty="0" smtClean="0"/>
              <a:t>Bob Farrell		Phone</a:t>
            </a:r>
            <a:r>
              <a:rPr lang="en-US" sz="2800" dirty="0"/>
              <a:t>: 520.866.6949</a:t>
            </a:r>
          </a:p>
          <a:p>
            <a:pPr marL="457200" lvl="1" indent="0">
              <a:buNone/>
            </a:pPr>
            <a:r>
              <a:rPr lang="en-US" sz="2800" dirty="0" smtClean="0"/>
              <a:t>			Email</a:t>
            </a:r>
            <a:r>
              <a:rPr lang="en-US" sz="2800" dirty="0"/>
              <a:t>: Bob.Farrell@pinalcountyaz.gov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Anu Jain		Phone</a:t>
            </a:r>
            <a:r>
              <a:rPr lang="en-US" sz="2800" dirty="0"/>
              <a:t>: 520.866.6931</a:t>
            </a:r>
          </a:p>
          <a:p>
            <a:pPr marL="457200" lvl="1" indent="0">
              <a:buNone/>
            </a:pPr>
            <a:r>
              <a:rPr lang="en-US" sz="2800" dirty="0" smtClean="0"/>
              <a:t>			Email</a:t>
            </a:r>
            <a:r>
              <a:rPr lang="en-US" sz="2800" dirty="0"/>
              <a:t>: </a:t>
            </a:r>
            <a:r>
              <a:rPr lang="en-US" sz="2800" dirty="0" smtClean="0"/>
              <a:t>Anu.Jain@pinalcountyaz.gov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Dennise Flanigan	Phone</a:t>
            </a:r>
            <a:r>
              <a:rPr lang="en-US" sz="2800" dirty="0"/>
              <a:t>: 520.866.6806</a:t>
            </a:r>
          </a:p>
          <a:p>
            <a:pPr marL="457200" lvl="1" indent="0">
              <a:buNone/>
            </a:pPr>
            <a:r>
              <a:rPr lang="en-US" sz="2800" dirty="0" smtClean="0"/>
              <a:t>			Email</a:t>
            </a:r>
            <a:r>
              <a:rPr lang="en-US" sz="2800" dirty="0"/>
              <a:t>: Dennise.Flanigan@pinalcountyaz.gov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6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66" y="17973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/>
              <a:t>Questions?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007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264"/>
          </a:xfrm>
        </p:spPr>
        <p:txBody>
          <a:bodyPr/>
          <a:lstStyle/>
          <a:p>
            <a:pPr algn="ctr"/>
            <a:r>
              <a:rPr lang="en-US" dirty="0" smtClean="0"/>
              <a:t>What is Emission Inventory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390"/>
            <a:ext cx="10515600" cy="5090983"/>
          </a:xfrm>
        </p:spPr>
        <p:txBody>
          <a:bodyPr>
            <a:noAutofit/>
          </a:bodyPr>
          <a:lstStyle/>
          <a:p>
            <a:r>
              <a:rPr lang="en-US" sz="2400" dirty="0" smtClean="0"/>
              <a:t>Estimations of </a:t>
            </a:r>
            <a:r>
              <a:rPr lang="en-US" sz="2400" b="1" dirty="0" smtClean="0"/>
              <a:t>Regulated</a:t>
            </a:r>
            <a:r>
              <a:rPr lang="en-US" sz="2400" dirty="0" smtClean="0"/>
              <a:t> Pollution Emissions in a defined area.</a:t>
            </a:r>
          </a:p>
          <a:p>
            <a:r>
              <a:rPr lang="en-US" sz="2400" dirty="0" smtClean="0"/>
              <a:t>Types of Emission Inventory Sources</a:t>
            </a:r>
          </a:p>
          <a:p>
            <a:pPr lvl="1"/>
            <a:r>
              <a:rPr lang="en-US" sz="2200" b="1" dirty="0" smtClean="0"/>
              <a:t>Point Source </a:t>
            </a:r>
            <a:r>
              <a:rPr lang="en-US" sz="2200" dirty="0" smtClean="0"/>
              <a:t>– Data collected from large permitted </a:t>
            </a:r>
            <a:r>
              <a:rPr lang="en-US" sz="2200" dirty="0"/>
              <a:t>s</a:t>
            </a:r>
            <a:r>
              <a:rPr lang="en-US" sz="2200" dirty="0" smtClean="0"/>
              <a:t>tationary sources that estimates the amount of regulated pollutants emitted into the ambient air. </a:t>
            </a:r>
          </a:p>
          <a:p>
            <a:pPr lvl="1"/>
            <a:r>
              <a:rPr lang="en-US" sz="2200" b="1" dirty="0" smtClean="0"/>
              <a:t>Non-point Source </a:t>
            </a:r>
            <a:r>
              <a:rPr lang="en-US" sz="2200" dirty="0" smtClean="0"/>
              <a:t>or Area </a:t>
            </a:r>
            <a:r>
              <a:rPr lang="en-US" sz="2200" dirty="0"/>
              <a:t>Source – </a:t>
            </a:r>
            <a:r>
              <a:rPr lang="en-US" sz="2200" dirty="0" smtClean="0"/>
              <a:t>Collected data from smaller sources such as gas stations, paint shops and others to estimate total area emissions.</a:t>
            </a:r>
          </a:p>
          <a:p>
            <a:pPr lvl="1"/>
            <a:r>
              <a:rPr lang="en-US" sz="2200" dirty="0" smtClean="0"/>
              <a:t>And </a:t>
            </a:r>
            <a:r>
              <a:rPr lang="en-US" sz="2200" b="1" dirty="0" smtClean="0"/>
              <a:t>Road</a:t>
            </a:r>
            <a:r>
              <a:rPr lang="en-US" sz="2200" dirty="0" smtClean="0"/>
              <a:t>, </a:t>
            </a:r>
            <a:r>
              <a:rPr lang="en-US" sz="2200" b="1" dirty="0" smtClean="0"/>
              <a:t>Non-road</a:t>
            </a:r>
            <a:r>
              <a:rPr lang="en-US" sz="2200" dirty="0" smtClean="0"/>
              <a:t>, and </a:t>
            </a:r>
            <a:r>
              <a:rPr lang="en-US" sz="2200" b="1" dirty="0" smtClean="0"/>
              <a:t>Event</a:t>
            </a:r>
            <a:r>
              <a:rPr lang="en-US" sz="2200" dirty="0" smtClean="0"/>
              <a:t> Sources.</a:t>
            </a:r>
          </a:p>
          <a:p>
            <a:r>
              <a:rPr lang="en-US" sz="2400" dirty="0" smtClean="0"/>
              <a:t>EI data is compiled annually by </a:t>
            </a:r>
            <a:r>
              <a:rPr lang="en-US" sz="2400" b="1" dirty="0" smtClean="0"/>
              <a:t>PCAQCD</a:t>
            </a:r>
            <a:r>
              <a:rPr lang="en-US" sz="2400" dirty="0" smtClean="0"/>
              <a:t>, Arizona Department of Environmental Quality (</a:t>
            </a:r>
            <a:r>
              <a:rPr lang="en-US" sz="2400" b="1" dirty="0" smtClean="0"/>
              <a:t>ADEQ</a:t>
            </a:r>
            <a:r>
              <a:rPr lang="en-US" sz="2400" dirty="0" smtClean="0"/>
              <a:t>) and Gila River Indian Community (</a:t>
            </a:r>
            <a:r>
              <a:rPr lang="en-US" sz="2400" b="1" dirty="0" smtClean="0"/>
              <a:t>GRIC</a:t>
            </a:r>
            <a:r>
              <a:rPr lang="en-US" sz="2400" dirty="0" smtClean="0"/>
              <a:t>) for the geographical area known as Pinal County. </a:t>
            </a:r>
            <a:endParaRPr lang="en-US" sz="2400" dirty="0"/>
          </a:p>
          <a:p>
            <a:pPr lvl="1"/>
            <a:r>
              <a:rPr lang="en-US" sz="2200" dirty="0" smtClean="0"/>
              <a:t>The data is checked for errors, missing information, permit compliance, and possible modifications for future permit revisions.</a:t>
            </a:r>
          </a:p>
        </p:txBody>
      </p:sp>
    </p:spTree>
    <p:extLst>
      <p:ext uri="{BB962C8B-B14F-4D97-AF65-F5344CB8AC3E}">
        <p14:creationId xmlns:p14="http://schemas.microsoft.com/office/powerpoint/2010/main" val="27504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Emission Inventory Data Used For?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665"/>
            <a:ext cx="10515600" cy="4744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Federal, State, and local governmental agencies like PC, Gila River Indian Community (GIRC), and Maricopa Association of Governments (MAG) and private parties use the data to </a:t>
            </a:r>
            <a:r>
              <a:rPr lang="en-US" b="1" dirty="0" smtClean="0"/>
              <a:t>protect public </a:t>
            </a:r>
            <a:r>
              <a:rPr lang="en-US" b="1" dirty="0"/>
              <a:t>h</a:t>
            </a:r>
            <a:r>
              <a:rPr lang="en-US" b="1" dirty="0" smtClean="0"/>
              <a:t>ealth</a:t>
            </a:r>
            <a:r>
              <a:rPr lang="en-US" dirty="0" smtClean="0"/>
              <a:t> and the </a:t>
            </a:r>
            <a:r>
              <a:rPr lang="en-US" b="1" dirty="0" smtClean="0"/>
              <a:t>environment</a:t>
            </a:r>
            <a:r>
              <a:rPr lang="en-US" dirty="0" smtClean="0"/>
              <a:t>.</a:t>
            </a:r>
          </a:p>
          <a:p>
            <a:pPr lvl="2"/>
            <a:r>
              <a:rPr lang="en-US" sz="2400" dirty="0" smtClean="0"/>
              <a:t>Strategic planning</a:t>
            </a:r>
          </a:p>
          <a:p>
            <a:pPr lvl="2"/>
            <a:r>
              <a:rPr lang="en-US" sz="2400" dirty="0"/>
              <a:t>Scientific studies</a:t>
            </a:r>
          </a:p>
          <a:p>
            <a:pPr lvl="2"/>
            <a:r>
              <a:rPr lang="en-US" sz="2400" dirty="0" smtClean="0"/>
              <a:t>Policy development such as SIPs</a:t>
            </a:r>
          </a:p>
          <a:p>
            <a:pPr lvl="2"/>
            <a:r>
              <a:rPr lang="en-US" sz="2400" dirty="0" smtClean="0"/>
              <a:t>Permit development</a:t>
            </a:r>
          </a:p>
          <a:p>
            <a:pPr lvl="2"/>
            <a:r>
              <a:rPr lang="en-US" sz="2400" dirty="0"/>
              <a:t>R</a:t>
            </a:r>
            <a:r>
              <a:rPr lang="en-US" sz="2400" dirty="0" smtClean="0"/>
              <a:t>ule effectiveness</a:t>
            </a:r>
          </a:p>
          <a:p>
            <a:pPr lvl="2"/>
            <a:r>
              <a:rPr lang="en-US" sz="2400" dirty="0" smtClean="0"/>
              <a:t>Air quality modeling</a:t>
            </a:r>
          </a:p>
          <a:p>
            <a:pPr lvl="2"/>
            <a:r>
              <a:rPr lang="en-US" sz="2400" dirty="0" smtClean="0"/>
              <a:t>Obligations to </a:t>
            </a:r>
            <a:r>
              <a:rPr lang="en-US" sz="2400" dirty="0"/>
              <a:t>i</a:t>
            </a:r>
            <a:r>
              <a:rPr lang="en-US" sz="2400" dirty="0" smtClean="0"/>
              <a:t>nternational agreements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01212010"/>
              </p:ext>
            </p:extLst>
          </p:nvPr>
        </p:nvGraphicFramePr>
        <p:xfrm>
          <a:off x="1456868" y="1495168"/>
          <a:ext cx="8737456" cy="536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Circle of Emission Inventory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4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Who is Required to Submit an Annual Emissions Inventory Report?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Pinal County Code of Regulations, §3-1-103, </a:t>
            </a:r>
            <a:r>
              <a:rPr lang="en-US" dirty="0" smtClean="0"/>
              <a:t>requires </a:t>
            </a:r>
            <a:r>
              <a:rPr lang="en-US" dirty="0"/>
              <a:t>that </a:t>
            </a:r>
            <a:r>
              <a:rPr lang="en-US" b="1" dirty="0"/>
              <a:t>all permitted sources</a:t>
            </a:r>
            <a:r>
              <a:rPr lang="en-US" dirty="0"/>
              <a:t> complete and submit an </a:t>
            </a:r>
            <a:r>
              <a:rPr lang="en-US" dirty="0" smtClean="0"/>
              <a:t>Annual </a:t>
            </a:r>
            <a:r>
              <a:rPr lang="en-US" dirty="0"/>
              <a:t>E</a:t>
            </a:r>
            <a:r>
              <a:rPr lang="en-US" dirty="0" smtClean="0"/>
              <a:t>missions </a:t>
            </a:r>
            <a:r>
              <a:rPr lang="en-US" dirty="0"/>
              <a:t>I</a:t>
            </a:r>
            <a:r>
              <a:rPr lang="en-US" dirty="0" smtClean="0"/>
              <a:t>nventory </a:t>
            </a:r>
            <a:r>
              <a:rPr lang="en-US" dirty="0"/>
              <a:t>questionnaire.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Sources </a:t>
            </a:r>
            <a:r>
              <a:rPr lang="en-US" dirty="0"/>
              <a:t>that </a:t>
            </a:r>
            <a:r>
              <a:rPr lang="en-US" b="1" dirty="0"/>
              <a:t>must</a:t>
            </a:r>
            <a:r>
              <a:rPr lang="en-US" dirty="0"/>
              <a:t> complete this </a:t>
            </a:r>
            <a:r>
              <a:rPr lang="en-US" dirty="0" smtClean="0"/>
              <a:t>questionnaire aka “Long Form” are: </a:t>
            </a:r>
          </a:p>
          <a:p>
            <a:pPr lvl="1"/>
            <a:r>
              <a:rPr lang="en-US" dirty="0" smtClean="0"/>
              <a:t>Title </a:t>
            </a:r>
            <a:r>
              <a:rPr lang="en-US" dirty="0"/>
              <a:t>V </a:t>
            </a:r>
            <a:r>
              <a:rPr lang="en-US" dirty="0" smtClean="0"/>
              <a:t>sources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ources </a:t>
            </a:r>
            <a:r>
              <a:rPr lang="en-US" dirty="0"/>
              <a:t>that are allowed to emit 80% of the major source </a:t>
            </a:r>
            <a:r>
              <a:rPr lang="en-US" dirty="0" smtClean="0"/>
              <a:t>threshold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other complex </a:t>
            </a:r>
            <a:r>
              <a:rPr lang="en-US" dirty="0" smtClean="0"/>
              <a:t>sources</a:t>
            </a:r>
          </a:p>
          <a:p>
            <a:pPr marL="0" indent="0">
              <a:buNone/>
            </a:pPr>
            <a:r>
              <a:rPr lang="en-US" dirty="0" smtClean="0"/>
              <a:t>Based on a source’s potential to emit certain sources only submit information </a:t>
            </a:r>
            <a:r>
              <a:rPr lang="en-US" dirty="0"/>
              <a:t>as a</a:t>
            </a:r>
            <a:r>
              <a:rPr lang="en-US" dirty="0" smtClean="0"/>
              <a:t> </a:t>
            </a:r>
            <a:r>
              <a:rPr lang="en-US" dirty="0"/>
              <a:t>semi-annual/annual compliance </a:t>
            </a:r>
            <a:r>
              <a:rPr lang="en-US" dirty="0" smtClean="0"/>
              <a:t>report </a:t>
            </a:r>
            <a:r>
              <a:rPr lang="en-US" dirty="0"/>
              <a:t>aka “Appendix A.”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80615"/>
          </a:xfrm>
          <a:noFill/>
        </p:spPr>
        <p:txBody>
          <a:bodyPr/>
          <a:lstStyle/>
          <a:p>
            <a:pPr algn="ctr"/>
            <a:r>
              <a:rPr lang="en-US" dirty="0" smtClean="0"/>
              <a:t>Emission Inventory Reports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34028"/>
            <a:ext cx="5157787" cy="530696"/>
          </a:xfrm>
        </p:spPr>
        <p:txBody>
          <a:bodyPr/>
          <a:lstStyle/>
          <a:p>
            <a:pPr algn="ctr"/>
            <a:r>
              <a:rPr lang="en-US" dirty="0" smtClean="0"/>
              <a:t>Appendix A Semi-annual and Annual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11859"/>
            <a:ext cx="5157787" cy="397780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200" dirty="0" smtClean="0"/>
              <a:t>Short version of the appropriately named Long Form.</a:t>
            </a:r>
          </a:p>
          <a:p>
            <a:r>
              <a:rPr lang="en-US" sz="2200" dirty="0" smtClean="0"/>
              <a:t>Defined in permit and summarized as an appendix.</a:t>
            </a:r>
          </a:p>
          <a:p>
            <a:r>
              <a:rPr lang="en-US" sz="2200" dirty="0" smtClean="0"/>
              <a:t>Modified for source’s potential to emit regulated pollutants.</a:t>
            </a:r>
          </a:p>
          <a:p>
            <a:r>
              <a:rPr lang="en-US" sz="2200" dirty="0" smtClean="0"/>
              <a:t>Reports are required every 6 months per §3-1-083.</a:t>
            </a:r>
          </a:p>
          <a:p>
            <a:pPr lvl="1"/>
            <a:r>
              <a:rPr lang="en-US" sz="2200" dirty="0" smtClean="0"/>
              <a:t>Some sources are allowed to report annually based on their potential to emit.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45741"/>
            <a:ext cx="5183188" cy="530696"/>
          </a:xfrm>
        </p:spPr>
        <p:txBody>
          <a:bodyPr/>
          <a:lstStyle/>
          <a:p>
            <a:pPr algn="ctr"/>
            <a:r>
              <a:rPr lang="en-US" dirty="0" smtClean="0"/>
              <a:t>Long Form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11859"/>
            <a:ext cx="5183188" cy="397780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Seven Sections</a:t>
            </a:r>
          </a:p>
          <a:p>
            <a:pPr lvl="1"/>
            <a:r>
              <a:rPr lang="en-US" sz="2200" dirty="0" smtClean="0"/>
              <a:t>1	Facility Identification and Mailing Address</a:t>
            </a:r>
          </a:p>
          <a:p>
            <a:pPr lvl="1"/>
            <a:r>
              <a:rPr lang="en-US" sz="2200" dirty="0" smtClean="0"/>
              <a:t>2	Data Certification</a:t>
            </a:r>
          </a:p>
          <a:p>
            <a:pPr lvl="1"/>
            <a:r>
              <a:rPr lang="en-US" sz="2200" dirty="0" smtClean="0"/>
              <a:t>3	Stack and Vent </a:t>
            </a:r>
          </a:p>
          <a:p>
            <a:pPr lvl="1"/>
            <a:r>
              <a:rPr lang="en-US" sz="2200" dirty="0" smtClean="0"/>
              <a:t>4	Equipment and Control Device</a:t>
            </a:r>
          </a:p>
          <a:p>
            <a:pPr lvl="1"/>
            <a:r>
              <a:rPr lang="en-US" sz="2200" dirty="0" smtClean="0"/>
              <a:t>5	Process Identification</a:t>
            </a:r>
          </a:p>
          <a:p>
            <a:pPr lvl="1"/>
            <a:r>
              <a:rPr lang="en-US" sz="2200" dirty="0" smtClean="0"/>
              <a:t>6	Pollutant </a:t>
            </a:r>
          </a:p>
          <a:p>
            <a:pPr lvl="1"/>
            <a:r>
              <a:rPr lang="en-US" sz="2200" dirty="0" smtClean="0"/>
              <a:t>7	Sample Calculations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917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586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Filling Out Emission Inventory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Report, Questionnaire, Survey, Form, Packet….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6000" b="1" dirty="0" smtClean="0"/>
              <a:t>aka </a:t>
            </a:r>
            <a:br>
              <a:rPr lang="en-US" sz="6000" b="1" dirty="0" smtClean="0"/>
            </a:br>
            <a:r>
              <a:rPr lang="en-US" sz="6000" b="1" dirty="0" smtClean="0"/>
              <a:t>Appendix A and Long Form!</a:t>
            </a:r>
            <a:br>
              <a:rPr lang="en-US" sz="6000" b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51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70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Emission Inventory Appendix A Report</a:t>
            </a:r>
            <a:endParaRPr lang="en-US" sz="6000" b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pPr marL="0" indent="0" algn="ctr">
              <a:buNone/>
            </a:pPr>
            <a:r>
              <a:rPr lang="en-US" sz="48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Semi-annual</a:t>
            </a:r>
            <a:endParaRPr lang="en-US" sz="48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pPr marL="0" indent="0" algn="ctr">
              <a:buNone/>
            </a:pPr>
            <a:r>
              <a:rPr lang="en-US" sz="48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Annual</a:t>
            </a:r>
            <a:endParaRPr lang="en-US" sz="48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588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1344</Words>
  <Application>Microsoft Office PowerPoint</Application>
  <PresentationFormat>Widescreen</PresentationFormat>
  <Paragraphs>166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Garamond</vt:lpstr>
      <vt:lpstr>Office Theme</vt:lpstr>
      <vt:lpstr>Emissions Inventory Report Compliance</vt:lpstr>
      <vt:lpstr>Why Report Emissions?</vt:lpstr>
      <vt:lpstr>What is Emission Inventory Data?</vt:lpstr>
      <vt:lpstr>What is Emission Inventory Data Used For? </vt:lpstr>
      <vt:lpstr>Circle of Emission Inventory</vt:lpstr>
      <vt:lpstr>Who is Required to Submit an Annual Emissions Inventory Report? </vt:lpstr>
      <vt:lpstr>Emission Inventory Reports</vt:lpstr>
      <vt:lpstr>Filling Out Emission Inventory  Report, Questionnaire, Survey, Form, Packet….  aka  Appendix A and Long Form!  </vt:lpstr>
      <vt:lpstr>Emission Inventory Appendix A Report</vt:lpstr>
      <vt:lpstr>Appendix A Semi-annual and Annual Reports</vt:lpstr>
      <vt:lpstr>Emission Inventory Long Form Report</vt:lpstr>
      <vt:lpstr>Emission Inventory Long Form Section 1</vt:lpstr>
      <vt:lpstr>Emission Inventory Long Form Section 2</vt:lpstr>
      <vt:lpstr>Emission Inventory Long Form Section 3</vt:lpstr>
      <vt:lpstr>Emission Inventory Long Form Section 4</vt:lpstr>
      <vt:lpstr>Emission Inventory Long Form Section 5</vt:lpstr>
      <vt:lpstr>Emission Inventory Long Form Section 6</vt:lpstr>
      <vt:lpstr>Emission Inventory Long Form Section 7</vt:lpstr>
      <vt:lpstr>Helpful Tips</vt:lpstr>
      <vt:lpstr>Important Takeaways</vt:lpstr>
      <vt:lpstr>Where to get Help</vt:lpstr>
      <vt:lpstr>Questions?</vt:lpstr>
    </vt:vector>
  </TitlesOfParts>
  <Company>Pinal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Dennise Flanigan</dc:creator>
  <cp:lastModifiedBy>Dennise Flanigan</cp:lastModifiedBy>
  <cp:revision>127</cp:revision>
  <dcterms:created xsi:type="dcterms:W3CDTF">2018-01-11T19:23:28Z</dcterms:created>
  <dcterms:modified xsi:type="dcterms:W3CDTF">2018-02-12T13:50:23Z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